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313" r:id="rId2"/>
    <p:sldId id="256" r:id="rId3"/>
    <p:sldId id="257" r:id="rId4"/>
    <p:sldId id="302" r:id="rId5"/>
    <p:sldId id="299" r:id="rId6"/>
    <p:sldId id="300" r:id="rId7"/>
    <p:sldId id="301" r:id="rId8"/>
    <p:sldId id="281" r:id="rId9"/>
    <p:sldId id="282" r:id="rId10"/>
    <p:sldId id="307" r:id="rId11"/>
    <p:sldId id="283" r:id="rId12"/>
    <p:sldId id="303" r:id="rId13"/>
    <p:sldId id="304" r:id="rId14"/>
    <p:sldId id="305" r:id="rId15"/>
    <p:sldId id="306" r:id="rId16"/>
    <p:sldId id="286" r:id="rId17"/>
    <p:sldId id="298" r:id="rId18"/>
    <p:sldId id="308" r:id="rId19"/>
    <p:sldId id="310" r:id="rId20"/>
    <p:sldId id="294" r:id="rId21"/>
    <p:sldId id="295" r:id="rId22"/>
    <p:sldId id="312" r:id="rId23"/>
    <p:sldId id="289" r:id="rId24"/>
    <p:sldId id="314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3" autoAdjust="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D59625-8D5D-4F60-8F78-DE1A07CDC292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E9FA2EE-14DA-4147-ACB6-C6CF65978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b"/>
          <a:lstStyle>
            <a:lvl1pPr marL="0" indent="0">
              <a:spcBef>
                <a:spcPct val="0"/>
              </a:spcBef>
              <a:buClr>
                <a:srgbClr val="FFFFFF"/>
              </a:buClr>
              <a:buFontTx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5FB7F7-F0C5-4875-9D6D-B9F75A77C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9CCED-269F-4B33-950A-C1E5D7272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6ED2-3FCB-457B-863B-9AE387CF0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BC55-16A5-478F-9F20-9BE5A8C02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9FC77-F0CE-481A-BBAC-04D831A86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E008-68AF-4E99-9DFB-2B14EDFE7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6E08A-7252-4094-9999-3102DEC0F1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286C-AE27-44CD-9807-4C530C4D4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E9277-8DEA-44F7-9127-FC260C7CE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432E2-EE49-4D6B-9912-F503333D7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3675-C751-4A55-8C49-055D621C7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304926D-5245-41C4-82DD-952F6EAD61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 descr="http://islamicwall.com/wallpapers/mid/Quran-Ayat-from-Quran-Wallpapers-60a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9552" y="6372036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i="1" dirty="0">
                <a:solidFill>
                  <a:srgbClr val="FFC000"/>
                </a:solidFill>
              </a:rPr>
              <a:t>سورة النمل الآية: 79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76798"/>
              </p:ext>
            </p:extLst>
          </p:nvPr>
        </p:nvGraphicFramePr>
        <p:xfrm>
          <a:off x="2133601" y="1066800"/>
          <a:ext cx="6400799" cy="4613562"/>
        </p:xfrm>
        <a:graphic>
          <a:graphicData uri="http://schemas.openxmlformats.org/drawingml/2006/table">
            <a:tbl>
              <a:tblPr/>
              <a:tblGrid>
                <a:gridCol w="6400799"/>
              </a:tblGrid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Stroke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Familial hemiplegic migraine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Recurrent viral meningitis (</a:t>
                      </a:r>
                      <a:r>
                        <a:rPr lang="en-US" sz="2400" b="0" dirty="0" err="1"/>
                        <a:t>Mollaret's</a:t>
                      </a:r>
                      <a:r>
                        <a:rPr lang="en-US" sz="2400" b="0" dirty="0" smtClean="0"/>
                        <a:t>)</a:t>
                      </a:r>
                      <a:endParaRPr lang="en-US" sz="2400" b="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Cancerous meningitis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/>
                        <a:t>Neurobrucellosis</a:t>
                      </a:r>
                      <a:endParaRPr lang="en-US" sz="2400" b="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Lyme disease</a:t>
                      </a:r>
                      <a:endParaRPr lang="en-US" sz="2400" b="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Epileptic seizures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Migraine with prolonged aura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Acute </a:t>
                      </a:r>
                      <a:r>
                        <a:rPr lang="en-US" sz="2400" b="0" dirty="0" err="1"/>
                        <a:t>confusional</a:t>
                      </a:r>
                      <a:r>
                        <a:rPr lang="en-US" sz="2400" b="0" dirty="0"/>
                        <a:t> migraine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19200" y="2286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Differential </a:t>
            </a:r>
            <a:r>
              <a:rPr lang="en-US" sz="2800" b="1" dirty="0" smtClean="0"/>
              <a:t>Diagnosis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96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09600"/>
            <a:ext cx="7010400" cy="4525963"/>
          </a:xfrm>
        </p:spPr>
        <p:txBody>
          <a:bodyPr/>
          <a:lstStyle/>
          <a:p>
            <a:r>
              <a:rPr lang="en-US" dirty="0" smtClean="0"/>
              <a:t>Transient </a:t>
            </a:r>
            <a:r>
              <a:rPr lang="en-US" dirty="0"/>
              <a:t>neurological deficits were interpreted as the result of local cortical </a:t>
            </a:r>
            <a:r>
              <a:rPr lang="en-US" dirty="0" smtClean="0"/>
              <a:t>spreading </a:t>
            </a:r>
            <a:r>
              <a:rPr lang="en-US" dirty="0"/>
              <a:t>depression </a:t>
            </a:r>
            <a:r>
              <a:rPr lang="en-US" dirty="0" smtClean="0"/>
              <a:t>phenomenon evidenced by neuroimaging and EEG. </a:t>
            </a:r>
          </a:p>
          <a:p>
            <a:r>
              <a:rPr lang="en-US" dirty="0" smtClean="0"/>
              <a:t>It is possible that during </a:t>
            </a:r>
            <a:r>
              <a:rPr lang="en-US" dirty="0"/>
              <a:t>a viral infection antibodies against neuronal or vascular antigens are produced, thus causing an aseptic </a:t>
            </a:r>
            <a:r>
              <a:rPr lang="en-US" dirty="0" err="1"/>
              <a:t>leptomeningeal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, which, by means of a spreading depression-like phenomenon, would trigger neurological </a:t>
            </a:r>
            <a:r>
              <a:rPr lang="en-US" dirty="0" smtClean="0"/>
              <a:t>symptomatology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47244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 use of </a:t>
            </a:r>
            <a:r>
              <a:rPr lang="en-US" sz="2400" dirty="0" err="1">
                <a:latin typeface="+mn-lt"/>
              </a:rPr>
              <a:t>nimodipine</a:t>
            </a:r>
            <a:r>
              <a:rPr lang="en-US" sz="2400" dirty="0">
                <a:latin typeface="+mn-lt"/>
              </a:rPr>
              <a:t> and magnesium might benefit the patient as a </a:t>
            </a:r>
            <a:r>
              <a:rPr lang="en-US" sz="2400" dirty="0" err="1">
                <a:latin typeface="+mn-lt"/>
              </a:rPr>
              <a:t>neuroprotective</a:t>
            </a:r>
            <a:r>
              <a:rPr lang="en-US" sz="2400" dirty="0">
                <a:latin typeface="+mn-lt"/>
              </a:rPr>
              <a:t> strategy, in a way similar to the treatment regimen used in cerebral </a:t>
            </a:r>
            <a:r>
              <a:rPr lang="en-US" sz="2400" dirty="0" err="1">
                <a:latin typeface="+mn-lt"/>
              </a:rPr>
              <a:t>vasospasm.Thus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nimodipine</a:t>
            </a:r>
            <a:r>
              <a:rPr lang="en-US" sz="2400" dirty="0">
                <a:latin typeface="+mn-lt"/>
              </a:rPr>
              <a:t> should be used for at least 3 weeks</a:t>
            </a:r>
            <a:r>
              <a:rPr lang="en-US" dirty="0"/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0" y="533400"/>
            <a:ext cx="2514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Mechanism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4495800"/>
            <a:ext cx="2514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T</a:t>
            </a:r>
            <a:r>
              <a:rPr lang="en-US" sz="2500" b="1" dirty="0" smtClean="0">
                <a:solidFill>
                  <a:schemeClr val="tx1"/>
                </a:solidFill>
              </a:rPr>
              <a:t>reatment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6734175" cy="5029200"/>
          </a:xfrm>
        </p:spPr>
        <p:txBody>
          <a:bodyPr/>
          <a:lstStyle/>
          <a:p>
            <a:r>
              <a:rPr lang="en-US" dirty="0"/>
              <a:t>This syndrome is considered a benign sleep–wake transition disorder of unknown etiology. </a:t>
            </a:r>
            <a:endParaRPr lang="en-US" dirty="0" smtClean="0"/>
          </a:p>
          <a:p>
            <a:r>
              <a:rPr lang="en-US" dirty="0"/>
              <a:t>The attacks typically present with sudden loud banging noises, like a "bomb explosion" or a "gun </a:t>
            </a:r>
            <a:r>
              <a:rPr lang="en-US" dirty="0" smtClean="0"/>
              <a:t>shot”.</a:t>
            </a:r>
          </a:p>
          <a:p>
            <a:r>
              <a:rPr lang="en-US" dirty="0"/>
              <a:t>Patients become concerned and may develop tachycardia, sweating and have difficulty </a:t>
            </a:r>
            <a:r>
              <a:rPr lang="en-US" dirty="0" smtClean="0"/>
              <a:t>breathing.</a:t>
            </a:r>
          </a:p>
          <a:p>
            <a:r>
              <a:rPr lang="en-US" dirty="0" smtClean="0"/>
              <a:t>Some </a:t>
            </a:r>
            <a:r>
              <a:rPr lang="en-US" dirty="0"/>
              <a:t>cases of EHS are followed by </a:t>
            </a:r>
            <a:r>
              <a:rPr lang="en-US" dirty="0" smtClean="0"/>
              <a:t> </a:t>
            </a:r>
            <a:r>
              <a:rPr lang="en-US" dirty="0"/>
              <a:t>sleep </a:t>
            </a:r>
            <a:r>
              <a:rPr lang="en-US" dirty="0" smtClean="0"/>
              <a:t>paralysis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438400" y="304800"/>
            <a:ext cx="4648200" cy="8006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Exploding Head Syndrome</a:t>
            </a:r>
            <a:endPara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762000"/>
            <a:ext cx="6886575" cy="5334000"/>
          </a:xfrm>
        </p:spPr>
        <p:txBody>
          <a:bodyPr/>
          <a:lstStyle/>
          <a:p>
            <a:r>
              <a:rPr lang="en-US" dirty="0"/>
              <a:t>The basis of this syndrome may be a delay in the reduction of activity in selected areas of the brainstem reticular formation as the patient passes from wakefulness to </a:t>
            </a:r>
            <a:r>
              <a:rPr lang="en-US" dirty="0" smtClean="0"/>
              <a:t>sleep. </a:t>
            </a:r>
          </a:p>
          <a:p>
            <a:r>
              <a:rPr lang="en-US" dirty="0" smtClean="0"/>
              <a:t>At </a:t>
            </a:r>
            <a:r>
              <a:rPr lang="en-US" dirty="0"/>
              <a:t>the onset of sleep, the neuronal activity in the brainstem reticular formation subsides. This, in turn, switches off the motor, sensory, visual, and auditory parts of the cerebral hemispheres; if there is a delay in selected areas of the reticular formation in switching off, then a paroxysm of neuronal activity is manifested by the alarming experiences, such as a loud noise, a flash of light, or a </a:t>
            </a:r>
            <a:r>
              <a:rPr lang="en-US" dirty="0" smtClean="0"/>
              <a:t>myoclonus.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(Evans,2001)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28600"/>
            <a:ext cx="25908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Mechanism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696277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(Ice-cream </a:t>
            </a:r>
            <a:r>
              <a:rPr lang="en-US" dirty="0"/>
              <a:t>headache; brain-freeze </a:t>
            </a:r>
            <a:r>
              <a:rPr lang="en-US" dirty="0" smtClean="0"/>
              <a:t>headache)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Headache </a:t>
            </a:r>
            <a:r>
              <a:rPr lang="en-US" dirty="0"/>
              <a:t>attributed to ingestion or inhalation of cold stimulus </a:t>
            </a:r>
            <a:r>
              <a:rPr lang="en-US" dirty="0" smtClean="0"/>
              <a:t>is </a:t>
            </a:r>
            <a:r>
              <a:rPr lang="en-US" dirty="0"/>
              <a:t>a common form of headache recognized by the IHS as one triggered by exposure to cold or the ingestion of icy food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Although </a:t>
            </a:r>
            <a:r>
              <a:rPr lang="en-US" dirty="0"/>
              <a:t>it is of frequent </a:t>
            </a:r>
            <a:r>
              <a:rPr lang="en-US" dirty="0" smtClean="0"/>
              <a:t>occurrence ,headache </a:t>
            </a:r>
            <a:r>
              <a:rPr lang="en-US" dirty="0"/>
              <a:t>induced by a cold stimulus is still little studied.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228600"/>
            <a:ext cx="4648200" cy="72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Cold stimulus headache</a:t>
            </a:r>
          </a:p>
        </p:txBody>
      </p:sp>
    </p:spTree>
    <p:extLst>
      <p:ext uri="{BB962C8B-B14F-4D97-AF65-F5344CB8AC3E}">
        <p14:creationId xmlns:p14="http://schemas.microsoft.com/office/powerpoint/2010/main" val="34104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79437"/>
            <a:ext cx="6858000" cy="5440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ICHD-3 Diagnostic </a:t>
            </a:r>
            <a:r>
              <a:rPr lang="en-US" b="1" dirty="0"/>
              <a:t>criteria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Throbbing or </a:t>
            </a:r>
            <a:r>
              <a:rPr lang="en-US" dirty="0" err="1"/>
              <a:t>nonthrobbing</a:t>
            </a:r>
            <a:r>
              <a:rPr lang="en-US" dirty="0"/>
              <a:t> pain involving frontal or temporal </a:t>
            </a:r>
            <a:r>
              <a:rPr lang="en-US" dirty="0" smtClean="0"/>
              <a:t>areas.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Cold stimulus to the </a:t>
            </a:r>
            <a:r>
              <a:rPr lang="en-US" dirty="0" smtClean="0"/>
              <a:t>palate or pharynx, </a:t>
            </a:r>
            <a:r>
              <a:rPr lang="en-US" dirty="0"/>
              <a:t>due to ingestion of icy food or drink and cold air inhalation.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Headache arising within 5 minutes after exposure to </a:t>
            </a:r>
            <a:r>
              <a:rPr lang="en-US" dirty="0" smtClean="0"/>
              <a:t>the </a:t>
            </a:r>
            <a:r>
              <a:rPr lang="en-US" dirty="0"/>
              <a:t>cold </a:t>
            </a:r>
            <a:r>
              <a:rPr lang="en-US" dirty="0" smtClean="0"/>
              <a:t>stimulus.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Headache </a:t>
            </a:r>
            <a:r>
              <a:rPr lang="en-US" dirty="0" smtClean="0"/>
              <a:t>disappears </a:t>
            </a:r>
            <a:r>
              <a:rPr lang="en-US" dirty="0"/>
              <a:t>within 10 minutes after removal of the cold </a:t>
            </a:r>
            <a:r>
              <a:rPr lang="en-US" dirty="0" smtClean="0"/>
              <a:t>stimulus.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headache may, exceptionally, last up to 30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438400"/>
            <a:ext cx="7038975" cy="5943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ICHD-3 </a:t>
            </a:r>
            <a:r>
              <a:rPr lang="en-US" b="1" dirty="0" smtClean="0"/>
              <a:t>Diagnostic </a:t>
            </a:r>
            <a:r>
              <a:rPr lang="en-US" b="1" dirty="0"/>
              <a:t>criteria: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Oral pain fulfilling criteria B and C;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Recurring daily for &gt;2 hours/day for &gt;3 months;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Pain has both of the following characteristics: (1) burning quality; (2) felt superficially in the oral mucosa.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Oral mucosa is of normal appearance and clinical examination including sensory testing is </a:t>
            </a:r>
            <a:r>
              <a:rPr lang="en-US" dirty="0" smtClean="0"/>
              <a:t>normal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  (Marcelo M et al.,2015)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342331"/>
            <a:ext cx="4648200" cy="8006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Burning mouth syndrome</a:t>
            </a:r>
            <a:endPara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1" y="1524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Intraoral burning sensation for which no medical or dental cause can be found.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93837"/>
            <a:ext cx="7267575" cy="5364163"/>
          </a:xfrm>
        </p:spPr>
        <p:txBody>
          <a:bodyPr/>
          <a:lstStyle/>
          <a:p>
            <a:r>
              <a:rPr lang="en-US" sz="2800" b="1" dirty="0"/>
              <a:t>idiopathic BMS </a:t>
            </a:r>
            <a:r>
              <a:rPr lang="en-US" sz="2800" b="1" dirty="0" smtClean="0"/>
              <a:t>: </a:t>
            </a:r>
            <a:r>
              <a:rPr lang="en-US" sz="2800" dirty="0" smtClean="0"/>
              <a:t>Subjective </a:t>
            </a:r>
            <a:r>
              <a:rPr lang="en-US" sz="2800" dirty="0" err="1"/>
              <a:t>xerostomia</a:t>
            </a:r>
            <a:r>
              <a:rPr lang="en-US" sz="2800" dirty="0"/>
              <a:t> (</a:t>
            </a:r>
            <a:r>
              <a:rPr lang="en-US" sz="2800" dirty="0" err="1"/>
              <a:t>ie</a:t>
            </a:r>
            <a:r>
              <a:rPr lang="en-US" sz="2800" dirty="0"/>
              <a:t>, dry mouth sensation without </a:t>
            </a:r>
            <a:r>
              <a:rPr lang="en-US" sz="2800" dirty="0" err="1"/>
              <a:t>hyposalivation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Secondary BMS: </a:t>
            </a:r>
            <a:r>
              <a:rPr lang="en-US" sz="2800" dirty="0"/>
              <a:t>may present true </a:t>
            </a:r>
            <a:r>
              <a:rPr lang="en-US" sz="2800" dirty="0" err="1"/>
              <a:t>xerostomia</a:t>
            </a:r>
            <a:r>
              <a:rPr lang="en-US" sz="2800" dirty="0"/>
              <a:t> (complaining of having a "cotton mouth"), due to a lack of saliva production, as in </a:t>
            </a:r>
            <a:r>
              <a:rPr lang="en-US" sz="2800" dirty="0" err="1"/>
              <a:t>Sjögren's</a:t>
            </a:r>
            <a:r>
              <a:rPr lang="en-US" sz="2800" dirty="0"/>
              <a:t> syndrome.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609600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ypes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5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43000"/>
            <a:ext cx="6886575" cy="5410200"/>
          </a:xfrm>
        </p:spPr>
        <p:txBody>
          <a:bodyPr/>
          <a:lstStyle/>
          <a:p>
            <a:r>
              <a:rPr lang="en-US" dirty="0" smtClean="0"/>
              <a:t>AWS </a:t>
            </a:r>
            <a:r>
              <a:rPr lang="en-US" dirty="0"/>
              <a:t>may be classified as a migraine </a:t>
            </a:r>
            <a:r>
              <a:rPr lang="en-US" dirty="0" smtClean="0"/>
              <a:t>variant.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neurological manifestations of the AWS are in the form of short (seconds to few minutes) episodes of hallucination or illusion, affecting mainly individuals with a history of throbbing headache, particularly migraine with </a:t>
            </a:r>
            <a:r>
              <a:rPr lang="en-US" dirty="0" smtClean="0"/>
              <a:t>aura.</a:t>
            </a:r>
          </a:p>
          <a:p>
            <a:r>
              <a:rPr lang="en-US" dirty="0" err="1" smtClean="0"/>
              <a:t>Derealization</a:t>
            </a:r>
            <a:r>
              <a:rPr lang="en-US" dirty="0" smtClean="0"/>
              <a:t> </a:t>
            </a:r>
            <a:r>
              <a:rPr lang="en-US" dirty="0"/>
              <a:t>,depersonalization , perceptual symptoms (illusory changes in the size, distance, or position of stationary </a:t>
            </a:r>
            <a:r>
              <a:rPr lang="en-US" dirty="0" smtClean="0"/>
              <a:t>objects) are characteristic</a:t>
            </a:r>
            <a:r>
              <a:rPr lang="en-US" dirty="0" smtClean="0"/>
              <a:t>.</a:t>
            </a:r>
          </a:p>
          <a:p>
            <a:r>
              <a:rPr lang="en-US" dirty="0"/>
              <a:t>Children and young adults appear to be more susceptible to this syndrome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Marcelo M et al.,2015)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4338" y="152400"/>
            <a:ext cx="6316662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Alice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in Wonderland Syndrome</a:t>
            </a:r>
            <a:b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04800"/>
            <a:ext cx="6734175" cy="4525963"/>
          </a:xfrm>
        </p:spPr>
        <p:txBody>
          <a:bodyPr/>
          <a:lstStyle/>
          <a:p>
            <a:r>
              <a:rPr lang="en-US" dirty="0"/>
              <a:t>AWS was also reported to be caused by epilepsy seizure, acute viral infection (Epstein-Barr virus</a:t>
            </a:r>
            <a:r>
              <a:rPr lang="en-US" dirty="0" smtClean="0"/>
              <a:t>, </a:t>
            </a:r>
            <a:r>
              <a:rPr lang="en-US" dirty="0"/>
              <a:t>H1N1 influenza virus</a:t>
            </a:r>
            <a:r>
              <a:rPr lang="en-US" dirty="0" smtClean="0"/>
              <a:t>),</a:t>
            </a:r>
            <a:r>
              <a:rPr lang="en-US" dirty="0"/>
              <a:t> encephalitis, </a:t>
            </a:r>
            <a:r>
              <a:rPr lang="en-US" dirty="0" smtClean="0"/>
              <a:t>Lyme ,psychoactive </a:t>
            </a:r>
            <a:r>
              <a:rPr lang="en-US" dirty="0"/>
              <a:t>substance abuse </a:t>
            </a:r>
            <a:r>
              <a:rPr lang="en-US" dirty="0" smtClean="0"/>
              <a:t>as cannabis or Cough </a:t>
            </a:r>
            <a:r>
              <a:rPr lang="en-US" dirty="0"/>
              <a:t>syrup (</a:t>
            </a:r>
            <a:r>
              <a:rPr lang="en-US" dirty="0" err="1"/>
              <a:t>dihydrocodeine</a:t>
            </a:r>
            <a:r>
              <a:rPr lang="en-US" dirty="0"/>
              <a:t> </a:t>
            </a:r>
            <a:r>
              <a:rPr lang="en-US" dirty="0" smtClean="0"/>
              <a:t>phosphate) </a:t>
            </a:r>
          </a:p>
          <a:p>
            <a:r>
              <a:rPr lang="en-US" dirty="0" smtClean="0"/>
              <a:t>Guidelines </a:t>
            </a:r>
            <a:r>
              <a:rPr lang="en-US" dirty="0"/>
              <a:t>to treat these patients are lacking. Three children with recurrent episodes were treated with </a:t>
            </a:r>
            <a:r>
              <a:rPr lang="en-US" dirty="0" err="1" smtClean="0"/>
              <a:t>flunarizine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patient with abdominal migraine and AWS presented a good prophylactic response after using </a:t>
            </a:r>
            <a:r>
              <a:rPr lang="en-US" dirty="0" smtClean="0"/>
              <a:t>valproate.</a:t>
            </a:r>
          </a:p>
          <a:p>
            <a:r>
              <a:rPr lang="en-US" dirty="0" smtClean="0"/>
              <a:t>Interestingly</a:t>
            </a:r>
            <a:r>
              <a:rPr lang="en-US" dirty="0"/>
              <a:t>, </a:t>
            </a:r>
            <a:r>
              <a:rPr lang="en-US" dirty="0" err="1"/>
              <a:t>topiramate</a:t>
            </a:r>
            <a:r>
              <a:rPr lang="en-US" dirty="0"/>
              <a:t>, </a:t>
            </a:r>
            <a:r>
              <a:rPr lang="en-US" dirty="0" smtClean="0"/>
              <a:t>which used </a:t>
            </a:r>
            <a:r>
              <a:rPr lang="en-US" dirty="0"/>
              <a:t>as prophylactic treatment in </a:t>
            </a:r>
            <a:r>
              <a:rPr lang="en-US" dirty="0" err="1"/>
              <a:t>migraineurs</a:t>
            </a:r>
            <a:r>
              <a:rPr lang="en-US" dirty="0"/>
              <a:t>, can also induce AWS attacks.</a:t>
            </a:r>
          </a:p>
        </p:txBody>
      </p:sp>
    </p:spTree>
    <p:extLst>
      <p:ext uri="{BB962C8B-B14F-4D97-AF65-F5344CB8AC3E}">
        <p14:creationId xmlns:p14="http://schemas.microsoft.com/office/powerpoint/2010/main" val="5078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962400"/>
            <a:ext cx="6781800" cy="14478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>By</a:t>
            </a:r>
            <a:r>
              <a:rPr lang="en-US" i="1" dirty="0">
                <a:solidFill>
                  <a:srgbClr val="FFFF00"/>
                </a:solidFill>
              </a:rPr>
              <a:t/>
            </a:r>
            <a:br>
              <a:rPr lang="en-US" i="1" dirty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Dr.</a:t>
            </a:r>
            <a:r>
              <a:rPr lang="en-US" b="1" dirty="0" err="1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Ahmed</a:t>
            </a:r>
            <a:r>
              <a:rPr lang="en-US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Borai</a:t>
            </a:r>
            <a:r>
              <a:rPr lang="en-US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Hassan</a:t>
            </a:r>
            <a:br>
              <a:rPr lang="en-US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lecturer of Neurology </a:t>
            </a:r>
            <a:br>
              <a:rPr lang="en-US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Sohag</a:t>
            </a:r>
            <a:r>
              <a:rPr lang="en-US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  <a:endParaRPr lang="en-US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1219200"/>
            <a:ext cx="2819400" cy="7842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1371600"/>
            <a:ext cx="66294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 Unusual Headache Syndromes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6629400" cy="5105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500" dirty="0"/>
              <a:t>In NTS patients, a sudden rotation of the neck induces a sharp pain on the side of the upper neck or occiput, followed immediately by transient </a:t>
            </a:r>
            <a:r>
              <a:rPr lang="en-US" sz="2500" dirty="0" err="1"/>
              <a:t>ipsilateral</a:t>
            </a:r>
            <a:r>
              <a:rPr lang="en-US" sz="2500" dirty="0"/>
              <a:t> numbness of the tongue on the same </a:t>
            </a:r>
            <a:r>
              <a:rPr lang="en-US" sz="2500" dirty="0" smtClean="0"/>
              <a:t>side.</a:t>
            </a:r>
          </a:p>
          <a:p>
            <a:r>
              <a:rPr lang="en-US" sz="2500" dirty="0" smtClean="0"/>
              <a:t>The </a:t>
            </a:r>
            <a:r>
              <a:rPr lang="en-US" sz="2500" dirty="0"/>
              <a:t>pain lasts a few seconds to 1 minute and the </a:t>
            </a:r>
            <a:r>
              <a:rPr lang="en-US" sz="2500" dirty="0" err="1"/>
              <a:t>paresthesia</a:t>
            </a:r>
            <a:r>
              <a:rPr lang="en-US" sz="2500" dirty="0"/>
              <a:t> "seconds" to 5 </a:t>
            </a:r>
            <a:r>
              <a:rPr lang="en-US" sz="2500" dirty="0" smtClean="0"/>
              <a:t>minutes.</a:t>
            </a:r>
          </a:p>
          <a:p>
            <a:r>
              <a:rPr lang="en-US" sz="2500" dirty="0" smtClean="0"/>
              <a:t>It may </a:t>
            </a:r>
            <a:r>
              <a:rPr lang="en-US" sz="2500" dirty="0"/>
              <a:t>present as transient symptoms, which may persist, resolve, and </a:t>
            </a:r>
            <a:r>
              <a:rPr lang="en-US" sz="2500" dirty="0" smtClean="0"/>
              <a:t>relapse.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                                 </a:t>
            </a:r>
            <a:r>
              <a:rPr lang="en-US" sz="2500" dirty="0" smtClean="0">
                <a:solidFill>
                  <a:srgbClr val="FFFF00"/>
                </a:solidFill>
              </a:rPr>
              <a:t>(</a:t>
            </a:r>
            <a:r>
              <a:rPr lang="en-US" sz="2500" dirty="0" err="1" smtClean="0">
                <a:solidFill>
                  <a:srgbClr val="FFFF00"/>
                </a:solidFill>
              </a:rPr>
              <a:t>Sjaastad</a:t>
            </a:r>
            <a:r>
              <a:rPr lang="en-US" sz="2500" dirty="0" smtClean="0">
                <a:solidFill>
                  <a:srgbClr val="FFFF00"/>
                </a:solidFill>
              </a:rPr>
              <a:t> O et al.,2006)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189931"/>
            <a:ext cx="4648200" cy="8006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Neck-Tongue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Syndrome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8600"/>
            <a:ext cx="7115175" cy="4495800"/>
          </a:xfrm>
        </p:spPr>
        <p:txBody>
          <a:bodyPr/>
          <a:lstStyle/>
          <a:p>
            <a:r>
              <a:rPr lang="en-US" dirty="0"/>
              <a:t>The proposed mechanism for the site of the pain is related to an irritation of </a:t>
            </a:r>
            <a:r>
              <a:rPr lang="en-US" dirty="0" smtClean="0"/>
              <a:t>C</a:t>
            </a:r>
            <a:r>
              <a:rPr lang="en-US" sz="3200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and C</a:t>
            </a:r>
            <a:r>
              <a:rPr lang="en-US" sz="3200" baseline="-25000" dirty="0" smtClean="0"/>
              <a:t>3</a:t>
            </a:r>
            <a:r>
              <a:rPr lang="en-US" dirty="0" smtClean="0"/>
              <a:t> roots with </a:t>
            </a:r>
            <a:r>
              <a:rPr lang="en-US" dirty="0"/>
              <a:t>tongue involvement due to afferent impulses traveling from the lingual nerve via the hypoglossal nerve to the C</a:t>
            </a:r>
            <a:r>
              <a:rPr lang="en-US" baseline="-25000" dirty="0"/>
              <a:t>1</a:t>
            </a:r>
            <a:r>
              <a:rPr lang="en-US" dirty="0"/>
              <a:t>-C</a:t>
            </a:r>
            <a:r>
              <a:rPr lang="en-US" baseline="-25000" dirty="0"/>
              <a:t>2</a:t>
            </a:r>
            <a:r>
              <a:rPr lang="en-US" dirty="0"/>
              <a:t> roots</a:t>
            </a:r>
            <a:r>
              <a:rPr lang="en-US" dirty="0" smtClean="0"/>
              <a:t>.</a:t>
            </a:r>
          </a:p>
          <a:p>
            <a:r>
              <a:rPr lang="en-US" dirty="0"/>
              <a:t>Secondary NTS includes congenital anomalies of cervical spine, Chiari-1 malformation, </a:t>
            </a:r>
            <a:r>
              <a:rPr lang="en-US" dirty="0" err="1"/>
              <a:t>ankylosing</a:t>
            </a:r>
            <a:r>
              <a:rPr lang="en-US" dirty="0"/>
              <a:t> spondylitis, degenerative </a:t>
            </a:r>
            <a:r>
              <a:rPr lang="en-US" dirty="0" err="1"/>
              <a:t>spondylosis</a:t>
            </a:r>
            <a:r>
              <a:rPr lang="en-US" dirty="0"/>
              <a:t>, rheumatoid arthritis, 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err="1"/>
              <a:t>atlantoaxial</a:t>
            </a:r>
            <a:r>
              <a:rPr lang="en-US" dirty="0"/>
              <a:t> </a:t>
            </a:r>
            <a:r>
              <a:rPr lang="en-US" dirty="0" smtClean="0"/>
              <a:t>osteoarthritis and </a:t>
            </a:r>
            <a:r>
              <a:rPr lang="en-US" dirty="0"/>
              <a:t>cervical acute transverse </a:t>
            </a:r>
            <a:r>
              <a:rPr lang="en-US" dirty="0" smtClean="0"/>
              <a:t>myelopathy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533400"/>
            <a:ext cx="25908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Mechanism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4419600"/>
            <a:ext cx="25908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Treatment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809992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Treatment commonly used includes cervical collars, manipulation, </a:t>
            </a:r>
            <a:r>
              <a:rPr lang="en-US" sz="2400" dirty="0" smtClean="0">
                <a:latin typeface="+mn-lt"/>
              </a:rPr>
              <a:t>NSAIDs</a:t>
            </a:r>
            <a:r>
              <a:rPr lang="en-US" sz="2400" dirty="0">
                <a:latin typeface="+mn-lt"/>
              </a:rPr>
              <a:t>, muscle relaxants, carbamazepine, gabapentin, amitriptyline, steroids, injections of local </a:t>
            </a:r>
            <a:r>
              <a:rPr lang="en-US" sz="2400" dirty="0" smtClean="0">
                <a:latin typeface="+mn-lt"/>
              </a:rPr>
              <a:t>anesthetic and </a:t>
            </a:r>
            <a:r>
              <a:rPr lang="en-US" sz="2400" dirty="0">
                <a:latin typeface="+mn-lt"/>
              </a:rPr>
              <a:t>nerve </a:t>
            </a:r>
            <a:r>
              <a:rPr lang="en-US" sz="2400" dirty="0" smtClean="0">
                <a:latin typeface="+mn-lt"/>
              </a:rPr>
              <a:t>resection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22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60437"/>
            <a:ext cx="7191375" cy="4525963"/>
          </a:xfrm>
        </p:spPr>
        <p:txBody>
          <a:bodyPr/>
          <a:lstStyle/>
          <a:p>
            <a:r>
              <a:rPr lang="en-US" dirty="0"/>
              <a:t>In the present article, we have reviewed </a:t>
            </a:r>
            <a:r>
              <a:rPr lang="en-US" dirty="0" smtClean="0"/>
              <a:t>some headache </a:t>
            </a:r>
            <a:r>
              <a:rPr lang="en-US" dirty="0"/>
              <a:t>entities whose pathophysiology is still poorly understood. </a:t>
            </a:r>
            <a:endParaRPr lang="en-US" dirty="0" smtClean="0"/>
          </a:p>
          <a:p>
            <a:r>
              <a:rPr lang="en-US" dirty="0" err="1" smtClean="0"/>
              <a:t>HaNDL</a:t>
            </a:r>
            <a:r>
              <a:rPr lang="en-US" dirty="0" smtClean="0"/>
              <a:t> </a:t>
            </a:r>
            <a:r>
              <a:rPr lang="en-US" dirty="0"/>
              <a:t>is a very intriguing neurologic emergency, as yet unknown to the physician, who has great difficulty in differentiating it from a stroke. </a:t>
            </a:r>
            <a:endParaRPr lang="en-US" dirty="0" smtClean="0"/>
          </a:p>
          <a:p>
            <a:r>
              <a:rPr lang="en-US" dirty="0" smtClean="0"/>
              <a:t>BMS </a:t>
            </a:r>
            <a:r>
              <a:rPr lang="en-US" dirty="0"/>
              <a:t>is a chronic disease with multiple causes and still no effective treatment. </a:t>
            </a:r>
            <a:endParaRPr lang="en-US" dirty="0" smtClean="0"/>
          </a:p>
          <a:p>
            <a:r>
              <a:rPr lang="en-US" dirty="0" smtClean="0"/>
              <a:t>Alice </a:t>
            </a:r>
            <a:r>
              <a:rPr lang="en-US" dirty="0"/>
              <a:t>in Wonderland syndrome, for its part, may be interpreted as a psychiatric illness rather than a migraine variant,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cold stimulus headache is a curious entity in which pain is caused simply by the pleasurable act of eating ice </a:t>
            </a:r>
            <a:r>
              <a:rPr lang="en-US" dirty="0" smtClean="0"/>
              <a:t>cream.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152400"/>
            <a:ext cx="46482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onclusion</a:t>
            </a:r>
          </a:p>
        </p:txBody>
      </p:sp>
    </p:spTree>
    <p:extLst>
      <p:ext uri="{BB962C8B-B14F-4D97-AF65-F5344CB8AC3E}">
        <p14:creationId xmlns:p14="http://schemas.microsoft.com/office/powerpoint/2010/main" val="5744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05600" cy="6096000"/>
          </a:xfrm>
        </p:spPr>
        <p:txBody>
          <a:bodyPr/>
          <a:lstStyle/>
          <a:p>
            <a:r>
              <a:rPr lang="en-US" dirty="0" smtClean="0"/>
              <a:t>NH ,EHS and NTS are also </a:t>
            </a:r>
            <a:r>
              <a:rPr lang="en-US" dirty="0" smtClean="0"/>
              <a:t>characteristic in their nature.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conclusion,the</a:t>
            </a:r>
            <a:r>
              <a:rPr lang="en-US" dirty="0" smtClean="0"/>
              <a:t> </a:t>
            </a:r>
            <a:r>
              <a:rPr lang="en-US" dirty="0"/>
              <a:t>unusual headache syndromes as a distinct group of disorders are not as infrequent in clinical practice as was generally believed</a:t>
            </a:r>
            <a:r>
              <a:rPr lang="en-US" dirty="0" smtClean="0"/>
              <a:t>.</a:t>
            </a:r>
          </a:p>
          <a:p>
            <a:r>
              <a:rPr lang="en-US" dirty="0"/>
              <a:t>Diagnosing and treating the most common headache disorders are not so difficult. Recognizing some unusual and uncommon headaches, either primary or secondary, may be a challenge for </a:t>
            </a:r>
            <a:r>
              <a:rPr lang="en-US" dirty="0" smtClean="0"/>
              <a:t>a neurologist.</a:t>
            </a:r>
          </a:p>
          <a:p>
            <a:r>
              <a:rPr lang="en-US" dirty="0" smtClean="0"/>
              <a:t>Hence</a:t>
            </a:r>
            <a:r>
              <a:rPr lang="en-US" dirty="0"/>
              <a:t>, a knowledge of these so-called unusual headache syndromes is of critical importance in the day-to-day management of our patients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371600" y="152400"/>
            <a:ext cx="46482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Conclusion</a:t>
            </a:r>
            <a:endParaRPr lang="en-US" sz="32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7942410">
            <a:off x="131001" y="2011234"/>
            <a:ext cx="4745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ar-EG" sz="6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7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8675" y="990600"/>
            <a:ext cx="7115175" cy="5562600"/>
          </a:xfrm>
        </p:spPr>
        <p:txBody>
          <a:bodyPr/>
          <a:lstStyle/>
          <a:p>
            <a:r>
              <a:rPr lang="en-US" dirty="0"/>
              <a:t>Unusual headache syndromes are not as infrequent in clinical practice as was generally believed. </a:t>
            </a:r>
            <a:endParaRPr lang="en-US" dirty="0" smtClean="0"/>
          </a:p>
          <a:p>
            <a:r>
              <a:rPr lang="en-US" dirty="0"/>
              <a:t>An attempt has been made to classify </a:t>
            </a:r>
            <a:r>
              <a:rPr lang="en-US" dirty="0" smtClean="0"/>
              <a:t>the </a:t>
            </a:r>
            <a:r>
              <a:rPr lang="en-US" dirty="0"/>
              <a:t>headache disorders listed in the </a:t>
            </a:r>
            <a:r>
              <a:rPr lang="en-US" dirty="0" smtClean="0"/>
              <a:t>ICHD-II </a:t>
            </a:r>
            <a:r>
              <a:rPr lang="en-US" dirty="0"/>
              <a:t>in relation to lifetime prevalence as very frequent, frequent, occasional, or rare</a:t>
            </a:r>
            <a:r>
              <a:rPr lang="en-US" dirty="0" smtClean="0"/>
              <a:t>.</a:t>
            </a:r>
            <a:endParaRPr lang="en-US" baseline="30000" dirty="0" smtClean="0"/>
          </a:p>
          <a:p>
            <a:r>
              <a:rPr lang="en-US" dirty="0" smtClean="0"/>
              <a:t>Out </a:t>
            </a:r>
            <a:r>
              <a:rPr lang="en-US" dirty="0"/>
              <a:t>of 199 headache types and subtypes, 154 were classified as </a:t>
            </a:r>
            <a:r>
              <a:rPr lang="en-US" dirty="0" smtClean="0"/>
              <a:t>rare .(</a:t>
            </a:r>
            <a:r>
              <a:rPr lang="en-US" dirty="0" err="1" smtClean="0"/>
              <a:t>i.e</a:t>
            </a:r>
            <a:r>
              <a:rPr lang="en-US" dirty="0" smtClean="0"/>
              <a:t> three fourths).</a:t>
            </a:r>
          </a:p>
          <a:p>
            <a:r>
              <a:rPr lang="en-US" dirty="0" smtClean="0"/>
              <a:t>Some </a:t>
            </a:r>
            <a:r>
              <a:rPr lang="en-US" dirty="0"/>
              <a:t>headache syndromes that were uncommon when first described, such as SUNCT, </a:t>
            </a:r>
            <a:r>
              <a:rPr lang="en-US" dirty="0" err="1"/>
              <a:t>hemicrania</a:t>
            </a:r>
            <a:r>
              <a:rPr lang="en-US" dirty="0"/>
              <a:t> continua, </a:t>
            </a:r>
            <a:r>
              <a:rPr lang="en-US" dirty="0" err="1"/>
              <a:t>hypnic</a:t>
            </a:r>
            <a:r>
              <a:rPr lang="en-US" dirty="0"/>
              <a:t> headache, and reversible cerebral vasoconstriction syndrome, are nowadays widely reported in the literature</a:t>
            </a:r>
            <a:r>
              <a:rPr lang="en-US" dirty="0" smtClean="0"/>
              <a:t>.             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Luiz</a:t>
            </a:r>
            <a:r>
              <a:rPr lang="en-US" dirty="0" smtClean="0">
                <a:solidFill>
                  <a:srgbClr val="FFFF00"/>
                </a:solidFill>
              </a:rPr>
              <a:t> P,2013)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457200"/>
            <a:ext cx="39624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Introduction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81000"/>
            <a:ext cx="7343775" cy="6019800"/>
          </a:xfrm>
        </p:spPr>
        <p:txBody>
          <a:bodyPr/>
          <a:lstStyle/>
          <a:p>
            <a:r>
              <a:rPr lang="en-US" dirty="0"/>
              <a:t>The aim of this </a:t>
            </a:r>
            <a:r>
              <a:rPr lang="en-US" dirty="0" smtClean="0"/>
              <a:t>presentation is to </a:t>
            </a:r>
            <a:r>
              <a:rPr lang="en-US" dirty="0"/>
              <a:t>perform a literature review of the </a:t>
            </a:r>
            <a:r>
              <a:rPr lang="en-US" dirty="0" smtClean="0"/>
              <a:t>mechanisms, </a:t>
            </a:r>
            <a:r>
              <a:rPr lang="en-US" dirty="0"/>
              <a:t>diagnostic criteria, and treatment of the following </a:t>
            </a:r>
            <a:r>
              <a:rPr lang="en-US" dirty="0" smtClean="0"/>
              <a:t>interesting and unusual </a:t>
            </a:r>
            <a:r>
              <a:rPr lang="en-US" dirty="0"/>
              <a:t>headache </a:t>
            </a:r>
            <a:r>
              <a:rPr lang="en-US" dirty="0" smtClean="0"/>
              <a:t>disorders: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Nummular headache (NH),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syndrome of transient headache and neurologic deficits with </a:t>
            </a:r>
            <a:r>
              <a:rPr lang="en-US" b="1" dirty="0" smtClean="0"/>
              <a:t>(</a:t>
            </a:r>
            <a:r>
              <a:rPr lang="en-US" b="1" dirty="0"/>
              <a:t>CSF) lymphocytosis (</a:t>
            </a:r>
            <a:r>
              <a:rPr lang="en-US" b="1" dirty="0" err="1"/>
              <a:t>HaNDL</a:t>
            </a:r>
            <a:r>
              <a:rPr lang="en-US" b="1" dirty="0" smtClean="0"/>
              <a:t>),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Exploding head syndrome (EHS)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Cold </a:t>
            </a:r>
            <a:r>
              <a:rPr lang="en-US" b="1" dirty="0"/>
              <a:t>stimulus </a:t>
            </a:r>
            <a:r>
              <a:rPr lang="en-US" b="1" dirty="0" smtClean="0"/>
              <a:t>headache (CSH),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Neck </a:t>
            </a:r>
            <a:r>
              <a:rPr lang="en-US" b="1" dirty="0" smtClean="0"/>
              <a:t>tongue </a:t>
            </a:r>
            <a:r>
              <a:rPr lang="en-US" b="1" dirty="0" smtClean="0"/>
              <a:t>syndrome (NTS)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Burning mouth syndrome (BMS</a:t>
            </a:r>
            <a:r>
              <a:rPr lang="en-US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Alice </a:t>
            </a:r>
            <a:r>
              <a:rPr lang="en-US" b="1" dirty="0"/>
              <a:t>in Wonderland syndrome (AWS)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Evans,2006)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50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7191375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(Coin-shaped </a:t>
            </a:r>
            <a:r>
              <a:rPr lang="en-US" dirty="0" smtClean="0"/>
              <a:t>headache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marL="0" indent="14288"/>
            <a:r>
              <a:rPr lang="en-US" dirty="0" smtClean="0"/>
              <a:t>This </a:t>
            </a:r>
            <a:r>
              <a:rPr lang="en-US" dirty="0" smtClean="0"/>
              <a:t>is p</a:t>
            </a:r>
            <a:r>
              <a:rPr lang="en-US" dirty="0" smtClean="0"/>
              <a:t>ain </a:t>
            </a:r>
            <a:r>
              <a:rPr lang="en-US" dirty="0"/>
              <a:t>of highly variable duration, but often chronic, in a small circumscribed area of the scalp in the absence of any underlying structural </a:t>
            </a:r>
            <a:r>
              <a:rPr lang="en-US" dirty="0" smtClean="0"/>
              <a:t>lesion.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828800" y="266131"/>
            <a:ext cx="5334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Nummular 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Headache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1367" y="297180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4288"/>
            <a:r>
              <a:rPr lang="en-US" sz="2400" b="1" dirty="0" smtClean="0"/>
              <a:t>ICHD-3 Diagnostic </a:t>
            </a:r>
            <a:r>
              <a:rPr lang="en-US" sz="2400" b="1" dirty="0"/>
              <a:t>criteria: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>
                <a:latin typeface="+mn-lt"/>
              </a:rPr>
              <a:t>A. Continuous or intermittent head pain fulfilling criterion B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B. Felt exclusively in an area of the scalp, with all of the following four characteristics: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1. sharply contoured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2. fixed in size and shape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3. </a:t>
            </a:r>
            <a:r>
              <a:rPr lang="en-US" sz="2400" dirty="0" smtClean="0">
                <a:latin typeface="+mn-lt"/>
              </a:rPr>
              <a:t>Round </a:t>
            </a:r>
            <a:r>
              <a:rPr lang="en-US" sz="2400" dirty="0">
                <a:latin typeface="+mn-lt"/>
              </a:rPr>
              <a:t>or elliptical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4. 1–6 cm in diameter </a:t>
            </a:r>
            <a:endParaRPr lang="en-US" sz="2400" dirty="0" smtClean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 </a:t>
            </a:r>
            <a:endParaRPr lang="en-US" sz="24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2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55637"/>
            <a:ext cx="7086600" cy="66595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painful area may be localized in any part of the scalp, but is usually in the parietal region. Rarely, </a:t>
            </a:r>
            <a:r>
              <a:rPr lang="en-US" dirty="0" smtClean="0"/>
              <a:t>NH </a:t>
            </a:r>
            <a:r>
              <a:rPr lang="en-US" dirty="0"/>
              <a:t>is bi- or multifocal, each symptomatic area retaining all the characteristics of nummular headache. </a:t>
            </a:r>
            <a:endParaRPr lang="en-US" dirty="0" smtClean="0"/>
          </a:p>
          <a:p>
            <a:r>
              <a:rPr lang="en-US" dirty="0" smtClean="0"/>
              <a:t>Duration </a:t>
            </a:r>
            <a:r>
              <a:rPr lang="en-US" dirty="0"/>
              <a:t>is highly variable: in up to 75% of published cases, the disorder has been chronic (present for longer than 3 months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The affected area commonly shows variable combinations of </a:t>
            </a:r>
            <a:r>
              <a:rPr lang="en-US" dirty="0" err="1"/>
              <a:t>hypaesthesia</a:t>
            </a:r>
            <a:r>
              <a:rPr lang="en-US" dirty="0"/>
              <a:t>, </a:t>
            </a:r>
            <a:r>
              <a:rPr lang="en-US" dirty="0" err="1"/>
              <a:t>dysaesthesia</a:t>
            </a:r>
            <a:r>
              <a:rPr lang="en-US" dirty="0"/>
              <a:t>, </a:t>
            </a:r>
            <a:r>
              <a:rPr lang="en-US" dirty="0" err="1" smtClean="0"/>
              <a:t>paraesthesia</a:t>
            </a:r>
            <a:r>
              <a:rPr lang="en-US" dirty="0" smtClean="0"/>
              <a:t> and or trophic changes.</a:t>
            </a:r>
            <a:endParaRPr lang="en-US" dirty="0" smtClean="0"/>
          </a:p>
          <a:p>
            <a:r>
              <a:rPr lang="en-US" dirty="0"/>
              <a:t>Patients are usually more concerned with the possibility of having a serious disease than with the pain or with the sensory disturbances</a:t>
            </a:r>
          </a:p>
        </p:txBody>
      </p:sp>
    </p:spTree>
    <p:extLst>
      <p:ext uri="{BB962C8B-B14F-4D97-AF65-F5344CB8AC3E}">
        <p14:creationId xmlns:p14="http://schemas.microsoft.com/office/powerpoint/2010/main" val="2179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833735"/>
            <a:ext cx="6505575" cy="282386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superficial location and consistent characteristics of the pain, local sensory symptoms, the focal increased </a:t>
            </a:r>
            <a:r>
              <a:rPr lang="en-US" dirty="0" smtClean="0"/>
              <a:t>sensitivity </a:t>
            </a:r>
            <a:r>
              <a:rPr lang="en-US" dirty="0"/>
              <a:t>and the trophic changes confined to the affected area, provide evidence for an </a:t>
            </a:r>
            <a:r>
              <a:rPr lang="en-US" dirty="0" err="1"/>
              <a:t>epicranial</a:t>
            </a:r>
            <a:r>
              <a:rPr lang="en-US" dirty="0"/>
              <a:t> source of the </a:t>
            </a:r>
            <a:r>
              <a:rPr lang="en-US" dirty="0" smtClean="0"/>
              <a:t>pain.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0" y="914400"/>
            <a:ext cx="2514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Mechanism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3657600"/>
            <a:ext cx="26670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Treatment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3868341"/>
            <a:ext cx="6172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NH may respond to </a:t>
            </a:r>
            <a:r>
              <a:rPr lang="en-US" sz="2400" dirty="0" err="1">
                <a:latin typeface="+mn-lt"/>
              </a:rPr>
              <a:t>botox</a:t>
            </a:r>
            <a:r>
              <a:rPr lang="en-US" sz="2400" dirty="0">
                <a:latin typeface="+mn-lt"/>
              </a:rPr>
              <a:t> injection, but the response is not </a:t>
            </a:r>
            <a:r>
              <a:rPr lang="en-US" sz="2400" dirty="0" smtClean="0">
                <a:latin typeface="+mn-lt"/>
              </a:rPr>
              <a:t>universal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Gabapentin </a:t>
            </a:r>
            <a:r>
              <a:rPr lang="en-US" sz="2400" dirty="0">
                <a:latin typeface="+mn-lt"/>
              </a:rPr>
              <a:t>seems to be the most used preventive treatment for NH. 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+mn-lt"/>
              </a:rPr>
              <a:t>Guuerrero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 AL et al.,2012)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496175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/>
              <a:t>M</a:t>
            </a:r>
            <a:r>
              <a:rPr lang="en-US" dirty="0" err="1" smtClean="0"/>
              <a:t>igrainous</a:t>
            </a:r>
            <a:r>
              <a:rPr lang="en-US" dirty="0" smtClean="0"/>
              <a:t> </a:t>
            </a:r>
            <a:r>
              <a:rPr lang="en-US" dirty="0"/>
              <a:t>syndrome with CSF </a:t>
            </a:r>
            <a:r>
              <a:rPr lang="en-US" dirty="0" err="1" smtClean="0"/>
              <a:t>pleocytosis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ICHD-3 Diagnostic </a:t>
            </a:r>
            <a:r>
              <a:rPr lang="en-US" b="1" dirty="0" smtClean="0"/>
              <a:t>criteria:</a:t>
            </a:r>
            <a:endParaRPr lang="en-US" b="1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Episodes </a:t>
            </a:r>
            <a:r>
              <a:rPr lang="en-US" dirty="0"/>
              <a:t>of migraine-like headache fulfilling criteria B and C;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Both of the following: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Accompanied </a:t>
            </a:r>
            <a:r>
              <a:rPr lang="en-US" dirty="0"/>
              <a:t>or shortly preceded by the onset of at least one of the following transient neurological deficits lasting &gt;4 hours: (a) </a:t>
            </a:r>
            <a:r>
              <a:rPr lang="en-US" dirty="0" err="1"/>
              <a:t>hemiparaesthesia</a:t>
            </a:r>
            <a:r>
              <a:rPr lang="en-US" dirty="0"/>
              <a:t>, (b) dysphasia, (c) hemiparesis;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Associated </a:t>
            </a:r>
            <a:r>
              <a:rPr lang="en-US" dirty="0"/>
              <a:t>with CSF lymphocytic </a:t>
            </a:r>
            <a:r>
              <a:rPr lang="en-US" dirty="0" err="1"/>
              <a:t>pleocytosis</a:t>
            </a:r>
            <a:r>
              <a:rPr lang="en-US" dirty="0"/>
              <a:t> (&gt;15 white cells/mL), with negative etiological studies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66130"/>
            <a:ext cx="8839200" cy="12578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   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Syndrome of Transient Headache and Neurologic Deficits With 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CSF Lymphocytosis         (</a:t>
            </a:r>
            <a:r>
              <a:rPr lang="en-US" sz="28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HaNDL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b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6810375" cy="5791200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Evidence of causation demonstrated by either or both of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UcPeriod" startAt="4"/>
            </a:pPr>
            <a:r>
              <a:rPr lang="en-US" dirty="0"/>
              <a:t>Headache and transient neurological deficits have </a:t>
            </a:r>
            <a:r>
              <a:rPr lang="en-US" dirty="0" smtClean="0"/>
              <a:t>significantly </a:t>
            </a:r>
            <a:r>
              <a:rPr lang="en-US" dirty="0"/>
              <a:t>worsened in temporal relation to the CSF </a:t>
            </a:r>
            <a:r>
              <a:rPr lang="en-US" dirty="0" smtClean="0"/>
              <a:t>lymphocytosis, </a:t>
            </a:r>
            <a:r>
              <a:rPr lang="en-US" dirty="0"/>
              <a:t>or led to its discovery; 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lso significantly </a:t>
            </a:r>
            <a:r>
              <a:rPr lang="en-US" dirty="0"/>
              <a:t>improved in parallel with improvement in the CSF </a:t>
            </a:r>
            <a:r>
              <a:rPr lang="en-US" dirty="0" smtClean="0"/>
              <a:t>lymphocytosis.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Not better accounted for other diagnosis.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heme/theme1.xml><?xml version="1.0" encoding="utf-8"?>
<a:theme xmlns:a="http://schemas.openxmlformats.org/drawingml/2006/main" name="med_0156_slide">
  <a:themeElements>
    <a:clrScheme name="bad586_186,213,134 2">
      <a:dk1>
        <a:srgbClr val="000000"/>
      </a:dk1>
      <a:lt1>
        <a:srgbClr val="BAD586"/>
      </a:lt1>
      <a:dk2>
        <a:srgbClr val="000000"/>
      </a:dk2>
      <a:lt2>
        <a:srgbClr val="B2B2B2"/>
      </a:lt2>
      <a:accent1>
        <a:srgbClr val="8F9B18"/>
      </a:accent1>
      <a:accent2>
        <a:srgbClr val="188F9B"/>
      </a:accent2>
      <a:accent3>
        <a:srgbClr val="D9E7C3"/>
      </a:accent3>
      <a:accent4>
        <a:srgbClr val="000000"/>
      </a:accent4>
      <a:accent5>
        <a:srgbClr val="C6CBAB"/>
      </a:accent5>
      <a:accent6>
        <a:srgbClr val="15818C"/>
      </a:accent6>
      <a:hlink>
        <a:srgbClr val="4C730D"/>
      </a:hlink>
      <a:folHlink>
        <a:srgbClr val="3B3B91"/>
      </a:folHlink>
    </a:clrScheme>
    <a:fontScheme name="bad586_186,213,13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d586_186,213,134 1">
        <a:dk1>
          <a:srgbClr val="000000"/>
        </a:dk1>
        <a:lt1>
          <a:srgbClr val="BAD586"/>
        </a:lt1>
        <a:dk2>
          <a:srgbClr val="000000"/>
        </a:dk2>
        <a:lt2>
          <a:srgbClr val="B2B2B2"/>
        </a:lt2>
        <a:accent1>
          <a:srgbClr val="6B8E24"/>
        </a:accent1>
        <a:accent2>
          <a:srgbClr val="858F24"/>
        </a:accent2>
        <a:accent3>
          <a:srgbClr val="D9E7C3"/>
        </a:accent3>
        <a:accent4>
          <a:srgbClr val="000000"/>
        </a:accent4>
        <a:accent5>
          <a:srgbClr val="BAC6AC"/>
        </a:accent5>
        <a:accent6>
          <a:srgbClr val="788120"/>
        </a:accent6>
        <a:hlink>
          <a:srgbClr val="4C6719"/>
        </a:hlink>
        <a:folHlink>
          <a:srgbClr val="6666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586_186,213,134 2">
        <a:dk1>
          <a:srgbClr val="000000"/>
        </a:dk1>
        <a:lt1>
          <a:srgbClr val="BAD586"/>
        </a:lt1>
        <a:dk2>
          <a:srgbClr val="000000"/>
        </a:dk2>
        <a:lt2>
          <a:srgbClr val="B2B2B2"/>
        </a:lt2>
        <a:accent1>
          <a:srgbClr val="8F9B18"/>
        </a:accent1>
        <a:accent2>
          <a:srgbClr val="188F9B"/>
        </a:accent2>
        <a:accent3>
          <a:srgbClr val="D9E7C3"/>
        </a:accent3>
        <a:accent4>
          <a:srgbClr val="000000"/>
        </a:accent4>
        <a:accent5>
          <a:srgbClr val="C6CBAB"/>
        </a:accent5>
        <a:accent6>
          <a:srgbClr val="15818C"/>
        </a:accent6>
        <a:hlink>
          <a:srgbClr val="4C730D"/>
        </a:hlink>
        <a:folHlink>
          <a:srgbClr val="3B3B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586_186,213,134 3">
        <a:dk1>
          <a:srgbClr val="000000"/>
        </a:dk1>
        <a:lt1>
          <a:srgbClr val="BAD586"/>
        </a:lt1>
        <a:dk2>
          <a:srgbClr val="000000"/>
        </a:dk2>
        <a:lt2>
          <a:srgbClr val="B2B2B2"/>
        </a:lt2>
        <a:accent1>
          <a:srgbClr val="A66C3F"/>
        </a:accent1>
        <a:accent2>
          <a:srgbClr val="688F25"/>
        </a:accent2>
        <a:accent3>
          <a:srgbClr val="D9E7C3"/>
        </a:accent3>
        <a:accent4>
          <a:srgbClr val="000000"/>
        </a:accent4>
        <a:accent5>
          <a:srgbClr val="D0BAAF"/>
        </a:accent5>
        <a:accent6>
          <a:srgbClr val="5E8120"/>
        </a:accent6>
        <a:hlink>
          <a:srgbClr val="393994"/>
        </a:hlink>
        <a:folHlink>
          <a:srgbClr val="8430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586_186,213,134 4">
        <a:dk1>
          <a:srgbClr val="000000"/>
        </a:dk1>
        <a:lt1>
          <a:srgbClr val="BAD586"/>
        </a:lt1>
        <a:dk2>
          <a:srgbClr val="000000"/>
        </a:dk2>
        <a:lt2>
          <a:srgbClr val="B2B2B2"/>
        </a:lt2>
        <a:accent1>
          <a:srgbClr val="4550A1"/>
        </a:accent1>
        <a:accent2>
          <a:srgbClr val="9E2E4D"/>
        </a:accent2>
        <a:accent3>
          <a:srgbClr val="D9E7C3"/>
        </a:accent3>
        <a:accent4>
          <a:srgbClr val="000000"/>
        </a:accent4>
        <a:accent5>
          <a:srgbClr val="B0B3CD"/>
        </a:accent5>
        <a:accent6>
          <a:srgbClr val="8F2945"/>
        </a:accent6>
        <a:hlink>
          <a:srgbClr val="6C5813"/>
        </a:hlink>
        <a:folHlink>
          <a:srgbClr val="5973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586_186,213,134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8E24"/>
        </a:accent1>
        <a:accent2>
          <a:srgbClr val="858F24"/>
        </a:accent2>
        <a:accent3>
          <a:srgbClr val="FFFFFF"/>
        </a:accent3>
        <a:accent4>
          <a:srgbClr val="000000"/>
        </a:accent4>
        <a:accent5>
          <a:srgbClr val="BAC6AC"/>
        </a:accent5>
        <a:accent6>
          <a:srgbClr val="788120"/>
        </a:accent6>
        <a:hlink>
          <a:srgbClr val="4C6719"/>
        </a:hlink>
        <a:folHlink>
          <a:srgbClr val="6666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586_186,213,134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9B18"/>
        </a:accent1>
        <a:accent2>
          <a:srgbClr val="188F9B"/>
        </a:accent2>
        <a:accent3>
          <a:srgbClr val="FFFFFF"/>
        </a:accent3>
        <a:accent4>
          <a:srgbClr val="000000"/>
        </a:accent4>
        <a:accent5>
          <a:srgbClr val="C6CBAB"/>
        </a:accent5>
        <a:accent6>
          <a:srgbClr val="15818C"/>
        </a:accent6>
        <a:hlink>
          <a:srgbClr val="4C730D"/>
        </a:hlink>
        <a:folHlink>
          <a:srgbClr val="3B3B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586_186,213,134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6C3F"/>
        </a:accent1>
        <a:accent2>
          <a:srgbClr val="688F25"/>
        </a:accent2>
        <a:accent3>
          <a:srgbClr val="FFFFFF"/>
        </a:accent3>
        <a:accent4>
          <a:srgbClr val="000000"/>
        </a:accent4>
        <a:accent5>
          <a:srgbClr val="D0BAAF"/>
        </a:accent5>
        <a:accent6>
          <a:srgbClr val="5E8120"/>
        </a:accent6>
        <a:hlink>
          <a:srgbClr val="393994"/>
        </a:hlink>
        <a:folHlink>
          <a:srgbClr val="8430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586_186,213,134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550A1"/>
        </a:accent1>
        <a:accent2>
          <a:srgbClr val="9E2E4D"/>
        </a:accent2>
        <a:accent3>
          <a:srgbClr val="FFFFFF"/>
        </a:accent3>
        <a:accent4>
          <a:srgbClr val="000000"/>
        </a:accent4>
        <a:accent5>
          <a:srgbClr val="B0B3CD"/>
        </a:accent5>
        <a:accent6>
          <a:srgbClr val="8F2945"/>
        </a:accent6>
        <a:hlink>
          <a:srgbClr val="6C5813"/>
        </a:hlink>
        <a:folHlink>
          <a:srgbClr val="5973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med_0156_slide</Template>
  <TotalTime>6114</TotalTime>
  <Words>1663</Words>
  <Application>Microsoft Office PowerPoint</Application>
  <PresentationFormat>On-screen Show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med_0156_slide</vt:lpstr>
      <vt:lpstr>PowerPoint Presentation</vt:lpstr>
      <vt:lpstr> By  Dr.Ahmed Borai Hassan lecturer of Neurology  Sohag university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Alice in Wonderland Syndrome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Light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Light user</dc:creator>
  <cp:lastModifiedBy>7-pro</cp:lastModifiedBy>
  <cp:revision>243</cp:revision>
  <cp:lastPrinted>2014-12-26T21:00:32Z</cp:lastPrinted>
  <dcterms:created xsi:type="dcterms:W3CDTF">2010-09-30T18:00:11Z</dcterms:created>
  <dcterms:modified xsi:type="dcterms:W3CDTF">2016-02-03T11:48:56Z</dcterms:modified>
</cp:coreProperties>
</file>